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5.xml" ContentType="application/vnd.openxmlformats-officedocument.presentationml.slideMaster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901" r:id="rId2"/>
    <p:sldMasterId id="2147483916" r:id="rId3"/>
    <p:sldMasterId id="2147483922" r:id="rId4"/>
    <p:sldMasterId id="2147484018" r:id="rId5"/>
    <p:sldMasterId id="2147484059" r:id="rId6"/>
    <p:sldMasterId id="2147484062" r:id="rId7"/>
    <p:sldMasterId id="2147484099" r:id="rId8"/>
    <p:sldMasterId id="2147484147" r:id="rId9"/>
    <p:sldMasterId id="2147484171" r:id="rId10"/>
    <p:sldMasterId id="2147484174" r:id="rId11"/>
    <p:sldMasterId id="2147484180" r:id="rId12"/>
    <p:sldMasterId id="2147484211" r:id="rId13"/>
    <p:sldMasterId id="2147484216" r:id="rId14"/>
    <p:sldMasterId id="2147484228" r:id="rId15"/>
  </p:sldMasterIdLst>
  <p:notesMasterIdLst>
    <p:notesMasterId r:id="rId48"/>
  </p:notesMasterIdLst>
  <p:sldIdLst>
    <p:sldId id="3345" r:id="rId16"/>
    <p:sldId id="3384" r:id="rId17"/>
    <p:sldId id="352" r:id="rId18"/>
    <p:sldId id="3380" r:id="rId19"/>
    <p:sldId id="3346" r:id="rId20"/>
    <p:sldId id="3349" r:id="rId21"/>
    <p:sldId id="3386" r:id="rId22"/>
    <p:sldId id="3382" r:id="rId23"/>
    <p:sldId id="3352" r:id="rId24"/>
    <p:sldId id="3353" r:id="rId25"/>
    <p:sldId id="301" r:id="rId26"/>
    <p:sldId id="2568" r:id="rId27"/>
    <p:sldId id="286" r:id="rId28"/>
    <p:sldId id="3381" r:id="rId29"/>
    <p:sldId id="3357" r:id="rId30"/>
    <p:sldId id="3358" r:id="rId31"/>
    <p:sldId id="3356" r:id="rId32"/>
    <p:sldId id="3359" r:id="rId33"/>
    <p:sldId id="3327" r:id="rId34"/>
    <p:sldId id="3360" r:id="rId35"/>
    <p:sldId id="3361" r:id="rId36"/>
    <p:sldId id="3362" r:id="rId37"/>
    <p:sldId id="3363" r:id="rId38"/>
    <p:sldId id="3365" r:id="rId39"/>
    <p:sldId id="3366" r:id="rId40"/>
    <p:sldId id="411" r:id="rId41"/>
    <p:sldId id="3367" r:id="rId42"/>
    <p:sldId id="3368" r:id="rId43"/>
    <p:sldId id="3383" r:id="rId44"/>
    <p:sldId id="332" r:id="rId45"/>
    <p:sldId id="2630" r:id="rId46"/>
    <p:sldId id="29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13" autoAdjust="0"/>
    <p:restoredTop sz="89003" autoAdjust="0"/>
  </p:normalViewPr>
  <p:slideViewPr>
    <p:cSldViewPr snapToGrid="0">
      <p:cViewPr varScale="1">
        <p:scale>
          <a:sx n="65" d="100"/>
          <a:sy n="65" d="100"/>
        </p:scale>
        <p:origin x="-9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3696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101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6434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9995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5441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1440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292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8719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698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4115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120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3696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9283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1504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77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02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03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GV tổ chức cho HS chơi trò chơi Ai nhớ mình: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GV cho phép HS đổi chỗ tự do.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GV bắt đầu chỉ nhanh một HS. HS khác phải nói chính xác bạn ở tổ nào, tổ có bao nhiêu thành viên, ai là tổ trưởng?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Thời gian suy nghĩ trả lời là 5 giây.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 trả lời đúng có quyền gọi một HS khác tiếp tục trả lời.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250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4498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377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038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94F86-14A3-48D2-8632-BC2BB79190C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293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2098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1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6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7" y="853534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4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2" y="1659413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1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6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="" xmlns:p14="http://schemas.microsoft.com/office/powerpoint/2010/main" val="777994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3" y="752206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="" xmlns:p14="http://schemas.microsoft.com/office/powerpoint/2010/main" val="3131544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="" xmlns:p14="http://schemas.microsoft.com/office/powerpoint/2010/main" val="3794237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="" xmlns:p14="http://schemas.microsoft.com/office/powerpoint/2010/main" val="416509749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="" xmlns:p14="http://schemas.microsoft.com/office/powerpoint/2010/main" val="195387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="" xmlns:p14="http://schemas.microsoft.com/office/powerpoint/2010/main" val="3669187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28004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581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8550822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8766556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583716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9982573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9368583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8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8413544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90" rIns="92492" bIns="46290" rtlCol="0" anchor="ctr"/>
          <a:lstStyle/>
          <a:p>
            <a:pPr algn="ctr" defTabSz="912781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633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7" y="54609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0635683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364732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52001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63" indent="0">
              <a:buNone/>
              <a:defRPr sz="2800"/>
            </a:lvl2pPr>
            <a:lvl3pPr marL="912781" indent="0">
              <a:buNone/>
              <a:defRPr sz="2400"/>
            </a:lvl3pPr>
            <a:lvl4pPr marL="1369172" indent="0">
              <a:buNone/>
              <a:defRPr sz="2000"/>
            </a:lvl4pPr>
            <a:lvl5pPr marL="1825568" indent="0">
              <a:buNone/>
              <a:defRPr sz="2000"/>
            </a:lvl5pPr>
            <a:lvl6pPr marL="2281986" indent="0">
              <a:buNone/>
              <a:defRPr sz="2000"/>
            </a:lvl6pPr>
            <a:lvl7pPr marL="2738346" indent="0">
              <a:buNone/>
              <a:defRPr sz="2000"/>
            </a:lvl7pPr>
            <a:lvl8pPr marL="3194711" indent="0">
              <a:buNone/>
              <a:defRPr sz="2000"/>
            </a:lvl8pPr>
            <a:lvl9pPr marL="365107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5303690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409247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4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24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4684113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7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4" y="1659414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306" y="1394275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="" xmlns:p14="http://schemas.microsoft.com/office/powerpoint/2010/main" val="42626263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8213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28747" y="487069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="" xmlns:p14="http://schemas.microsoft.com/office/powerpoint/2010/main" val="2111460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19792230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2384241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94944582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11357191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51716894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44240039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66193690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22067774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81369837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389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55148988"/>
      </p:ext>
    </p:extLst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09884379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="" xmlns:p14="http://schemas.microsoft.com/office/powerpoint/2010/main" val="1835006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="" xmlns:p14="http://schemas.microsoft.com/office/powerpoint/2010/main" val="241553608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="" xmlns:p14="http://schemas.microsoft.com/office/powerpoint/2010/main" val="4204189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="" xmlns:p14="http://schemas.microsoft.com/office/powerpoint/2010/main" val="3220553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28187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53767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32813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44720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167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819919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5063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97716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516436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79157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08700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558593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96827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290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15187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57470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74092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5789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92057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74909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7075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4404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492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3808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7336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2974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8647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861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943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9200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1870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4008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5274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84314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90603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86366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4931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11269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412344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683411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551449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053273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" y="-298"/>
            <a:ext cx="12065031" cy="6858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3"/>
            <a:ext cx="11979679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1" y="6498620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4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97272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96633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951391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230328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2581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3624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310580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6192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27285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35.sv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1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7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6362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86222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</p:sldLayoutIdLst>
  <mc:AlternateContent xmlns:mc="http://schemas.openxmlformats.org/markup-compatibility/2006">
    <mc:Choice xmlns=""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79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</p:sldLayoutIdLst>
  <mc:AlternateContent xmlns:mc="http://schemas.openxmlformats.org/markup-compatibility/2006">
    <mc:Choice xmlns="" xmlns:p14="http://schemas.microsoft.com/office/powerpoint/2010/main" Requires="p14">
      <p:transition spd="slow" p14:dur="1250" advTm="4000">
        <p:fade/>
      </p:transition>
    </mc:Choice>
    <mc:Fallback>
      <p:transition spd="slow" advTm="4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2021/11/29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449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311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</p:sldLayoutIdLst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:fade/>
      </p:transition>
    </mc:Choice>
    <mc:Fallback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2892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673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358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883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060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mc:AlternateContent xmlns:mc="http://schemas.openxmlformats.org/markup-compatibility/2006">
    <mc:Choice xmlns=""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92" tIns="46290" rIns="92492" bIns="46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92" tIns="46290" rIns="92492" bIns="46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1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87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 spd="slow" advClick="0" advTm="0">
    <p:fade/>
  </p:transition>
  <p:txStyles>
    <p:titleStyle>
      <a:lvl1pPr algn="l" defTabSz="91278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09" indent="-228209" algn="l" defTabSz="9127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9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55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3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2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21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38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3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8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72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68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8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4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1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5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2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390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81052" y="5461518"/>
            <a:ext cx="1309117" cy="12223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89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0F08-30E2-4E9F-8FBA-763B1B4E26B3}" type="datetimeFigureOut">
              <a:rPr lang="zh-CN" altLang="en-US" smtClean="0"/>
              <a:pPr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7159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5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39.png"/><Relationship Id="rId15" Type="http://schemas.microsoft.com/office/2007/relationships/hdphoto" Target="../media/hdphoto3.wdp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Relationship Id="rId1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2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85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89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89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89.png"/><Relationship Id="rId5" Type="http://schemas.openxmlformats.org/officeDocument/2006/relationships/image" Target="../media/image39.png"/><Relationship Id="rId15" Type="http://schemas.openxmlformats.org/officeDocument/2006/relationships/image" Target="../media/image94.png"/><Relationship Id="rId10" Type="http://schemas.openxmlformats.org/officeDocument/2006/relationships/image" Target="../media/image43.png"/><Relationship Id="rId19" Type="http://schemas.openxmlformats.org/officeDocument/2006/relationships/image" Target="../media/image98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Relationship Id="rId1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89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85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85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microsoft.com/office/2007/relationships/hdphoto" Target="../media/hdphoto4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2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7899399" y="2995317"/>
            <a:ext cx="2679775" cy="26498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729" t="10555" r="21354" b="3844"/>
          <a:stretch/>
        </p:blipFill>
        <p:spPr>
          <a:xfrm>
            <a:off x="7344285" y="3018849"/>
            <a:ext cx="4479415" cy="3940751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-1104900" y="425450"/>
            <a:ext cx="13741400" cy="6249707"/>
            <a:chOff x="-1104900" y="425450"/>
            <a:chExt cx="13741400" cy="624970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10680700" y="5697257"/>
              <a:ext cx="1955800" cy="9779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850095" y="4907820"/>
              <a:ext cx="1435905" cy="717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9772650" y="838854"/>
              <a:ext cx="1562100" cy="78105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6810375" y="1748491"/>
              <a:ext cx="1955800" cy="9779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-1104900" y="425450"/>
              <a:ext cx="1955800" cy="9779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10" t="13663" r="12961" b="18640"/>
          <a:stretch/>
        </p:blipFill>
        <p:spPr>
          <a:xfrm>
            <a:off x="3017885" y="3910858"/>
            <a:ext cx="2057400" cy="1917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0" y="2617507"/>
            <a:ext cx="12192000" cy="42404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F2ECAE5-563F-4969-8212-08BAE7D06F5C}"/>
              </a:ext>
            </a:extLst>
          </p:cNvPr>
          <p:cNvSpPr txBox="1"/>
          <p:nvPr/>
        </p:nvSpPr>
        <p:spPr>
          <a:xfrm>
            <a:off x="176981" y="272240"/>
            <a:ext cx="11828206" cy="4386959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PHÒNG GIÁO DỤC ĐÀO TẠO HUYỆN CỦ CHI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TRƯỜNG TIỂU HỌC LÊ VĂN THẾ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MÔN TIẾNG VIỆT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LỚP 2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TUẦN 12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ECB38F8-F041-49C5-B54A-3B8FBCFA2505}"/>
              </a:ext>
            </a:extLst>
          </p:cNvPr>
          <p:cNvSpPr txBox="1"/>
          <p:nvPr/>
        </p:nvSpPr>
        <p:spPr>
          <a:xfrm>
            <a:off x="4227161" y="5387387"/>
            <a:ext cx="6529739" cy="592455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defTabSz="967093">
              <a:defRPr/>
            </a:pP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Lê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Hằng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505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9137687" y="53744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=""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7074" y="218315"/>
            <a:ext cx="3027440" cy="1415181"/>
          </a:xfrm>
          <a:prstGeom prst="rect">
            <a:avLst/>
          </a:prstGeom>
        </p:spPr>
      </p:pic>
      <p:sp>
        <p:nvSpPr>
          <p:cNvPr id="14" name="TextBox 28">
            <a:extLst>
              <a:ext uri="{FF2B5EF4-FFF2-40B4-BE49-F238E27FC236}">
                <a16:creationId xmlns="" xmlns:a16="http://schemas.microsoft.com/office/drawing/2014/main" id="{DD093652-49CD-41D8-88A5-92A87DB141C2}"/>
              </a:ext>
            </a:extLst>
          </p:cNvPr>
          <p:cNvSpPr txBox="1"/>
          <p:nvPr/>
        </p:nvSpPr>
        <p:spPr>
          <a:xfrm>
            <a:off x="4789523" y="633520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="" xmlns:a16="http://schemas.microsoft.com/office/drawing/2014/main" id="{DFAE5E22-B280-4923-BAF9-38C968473075}"/>
              </a:ext>
            </a:extLst>
          </p:cNvPr>
          <p:cNvSpPr txBox="1"/>
          <p:nvPr/>
        </p:nvSpPr>
        <p:spPr>
          <a:xfrm>
            <a:off x="8095155" y="3458440"/>
            <a:ext cx="288428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="" xmlns:a16="http://schemas.microsoft.com/office/drawing/2014/main" id="{0E13EE4A-197C-46A0-B604-838445D8E75B}"/>
              </a:ext>
            </a:extLst>
          </p:cNvPr>
          <p:cNvSpPr txBox="1"/>
          <p:nvPr/>
        </p:nvSpPr>
        <p:spPr>
          <a:xfrm>
            <a:off x="1072567" y="3303034"/>
            <a:ext cx="261985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TAY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1728554C-C143-4893-A58C-C7135797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614354" y="2496722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31A07A97-0EC5-4E9A-8BB7-61685145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149230" y="36791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1901A6E7-7FD6-4985-A24F-C3E800D30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79479" y="363451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F43461E-E1F6-425B-ACAB-F329B2AF6EBD}"/>
              </a:ext>
            </a:extLst>
          </p:cNvPr>
          <p:cNvSpPr/>
          <p:nvPr/>
        </p:nvSpPr>
        <p:spPr>
          <a:xfrm>
            <a:off x="1346660" y="341131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Đọc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4" name="Kí hiệu - Khám phá &amp; Luyện tập">
            <a:extLst>
              <a:ext uri="{FF2B5EF4-FFF2-40B4-BE49-F238E27FC236}">
                <a16:creationId xmlns="" xmlns:a16="http://schemas.microsoft.com/office/drawing/2014/main" id="{D8647026-9110-4F31-A58E-54AF2C480A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20671" y="275861"/>
            <a:ext cx="851896" cy="8518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CC8F803-EF2B-4FC1-9FB0-1CFD9BDDF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10000" b="90000" l="9500" r="90000">
                        <a14:foregroundMark x1="60000" y1="51538" x2="75700" y2="63590"/>
                        <a14:foregroundMark x1="69400" y1="25897" x2="72600" y2="52179"/>
                        <a14:foregroundMark x1="72600" y1="52179" x2="69700" y2="67436"/>
                        <a14:foregroundMark x1="69700" y1="67436" x2="63100" y2="56538"/>
                        <a14:foregroundMark x1="63100" y1="56538" x2="70600" y2="41667"/>
                        <a14:foregroundMark x1="69000" y1="25769" x2="85100" y2="62949"/>
                        <a14:foregroundMark x1="76600" y1="42051" x2="79300" y2="68718"/>
                        <a14:foregroundMark x1="62100" y1="56795" x2="74800" y2="68077"/>
                        <a14:foregroundMark x1="74800" y1="68077" x2="82300" y2="68846"/>
                        <a14:foregroundMark x1="82300" y1="68846" x2="84500" y2="58205"/>
                        <a14:foregroundMark x1="84500" y1="58205" x2="75900" y2="55513"/>
                        <a14:foregroundMark x1="75900" y1="55513" x2="67000" y2="58974"/>
                        <a14:foregroundMark x1="67000" y1="58974" x2="64100" y2="70769"/>
                        <a14:foregroundMark x1="64100" y1="70769" x2="78500" y2="62821"/>
                        <a14:foregroundMark x1="78500" y1="62821" x2="77400" y2="52051"/>
                        <a14:foregroundMark x1="77400" y1="52051" x2="65000" y2="48846"/>
                        <a14:foregroundMark x1="65000" y1="48846" x2="58000" y2="62179"/>
                        <a14:foregroundMark x1="58000" y1="62179" x2="67000" y2="67308"/>
                        <a14:foregroundMark x1="67000" y1="67308" x2="67700" y2="65641"/>
                        <a14:foregroundMark x1="56100" y1="53077" x2="55600" y2="53590"/>
                        <a14:foregroundMark x1="64000" y1="45513" x2="68500" y2="43333"/>
                        <a14:foregroundMark x1="55100" y1="63333" x2="62700" y2="71538"/>
                        <a14:foregroundMark x1="62700" y1="71538" x2="71000" y2="72949"/>
                        <a14:foregroundMark x1="71000" y1="72949" x2="81500" y2="71538"/>
                        <a14:foregroundMark x1="81500" y1="71538" x2="85500" y2="68718"/>
                        <a14:foregroundMark x1="9500" y1="56026" x2="9500" y2="56026"/>
                        <a14:foregroundMark x1="9800" y1="53718" x2="10600" y2="52949"/>
                        <a14:foregroundMark x1="18300" y1="40897" x2="20000" y2="43718"/>
                        <a14:foregroundMark x1="18100" y1="42564" x2="19400" y2="43462"/>
                        <a14:foregroundMark x1="36900" y1="39231" x2="39200" y2="40000"/>
                        <a14:foregroundMark x1="33400" y1="25513" x2="34700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32" y="3361959"/>
            <a:ext cx="4731901" cy="36908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7923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49499" y="724437"/>
            <a:ext cx="281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latin typeface="Averta Std CY" panose="00000500000000000000" pitchFamily="50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Kí hiệu - Khám phá &amp; Luyện tập">
            <a:extLst>
              <a:ext uri="{FF2B5EF4-FFF2-40B4-BE49-F238E27FC236}">
                <a16:creationId xmlns="" xmlns:a16="http://schemas.microsoft.com/office/drawing/2014/main" id="{C71B4706-DC9A-4CBA-A6A4-E3185C390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5965" y="590877"/>
            <a:ext cx="851896" cy="851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9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2069559"/>
            <a:ext cx="407661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DANH SÁCH TỔ 1 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LỚP 2A ĐĂNG KÍ THAM GIA CÂU LẠC BỘ NĂM HỌC 2021 -  2022</a:t>
            </a:r>
          </a:p>
        </p:txBody>
      </p:sp>
    </p:spTree>
    <p:extLst>
      <p:ext uri="{BB962C8B-B14F-4D97-AF65-F5344CB8AC3E}">
        <p14:creationId xmlns="" xmlns:p14="http://schemas.microsoft.com/office/powerpoint/2010/main" val="5016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2785F1B-DFA3-4513-BDE6-E5E765906E67}"/>
              </a:ext>
            </a:extLst>
          </p:cNvPr>
          <p:cNvSpPr/>
          <p:nvPr/>
        </p:nvSpPr>
        <p:spPr>
          <a:xfrm>
            <a:off x="0" y="1"/>
            <a:ext cx="12192000" cy="20386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A36E28C-663D-45FB-B123-66915F375B7E}"/>
              </a:ext>
            </a:extLst>
          </p:cNvPr>
          <p:cNvSpPr/>
          <p:nvPr/>
        </p:nvSpPr>
        <p:spPr>
          <a:xfrm>
            <a:off x="0" y="6654133"/>
            <a:ext cx="12192000" cy="20386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65321" y="203869"/>
            <a:ext cx="4503840" cy="1021353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566340" y="2644544"/>
              <a:ext cx="4074402" cy="108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(P)" panose="040B0C00000000000000" pitchFamily="82" charset="-122"/>
                  <a:cs typeface="+mn-cs"/>
                </a:rPr>
                <a:t>Caùch</a:t>
              </a:r>
              <a:r>
                <a:rPr kumimoji="0" lang="en-US" altLang="zh-C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lang="en-US" altLang="zh-CN" sz="5400" b="1" kern="0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đọ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c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="" xmlns:a16="http://schemas.microsoft.com/office/drawing/2014/main" id="{6664ADC5-0C97-4A79-9CBF-F919BBF86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86" y="4715870"/>
            <a:ext cx="6532181" cy="2142130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="" xmlns:a16="http://schemas.microsoft.com/office/drawing/2014/main" id="{6357C1E2-28DE-4AB4-B34B-F85546213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57" y="5483561"/>
            <a:ext cx="955387" cy="1230267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="" xmlns:a16="http://schemas.microsoft.com/office/drawing/2014/main" id="{134D321C-D522-425B-8711-CBAD87828C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89" y="5584327"/>
            <a:ext cx="955387" cy="1230267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="" xmlns:a16="http://schemas.microsoft.com/office/drawing/2014/main" id="{A612411A-2029-4A97-A599-7A3C81758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5" y="5504097"/>
            <a:ext cx="955387" cy="12302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DB37791-2926-40B4-AD48-FDC7E0E62A2F}"/>
              </a:ext>
            </a:extLst>
          </p:cNvPr>
          <p:cNvSpPr/>
          <p:nvPr/>
        </p:nvSpPr>
        <p:spPr>
          <a:xfrm>
            <a:off x="716566" y="1250666"/>
            <a:ext cx="109240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+ </a:t>
            </a:r>
            <a:r>
              <a:rPr lang="en-US" sz="3600" b="1" dirty="0" smtClean="0">
                <a:latin typeface="+mj-lt"/>
              </a:rPr>
              <a:t> </a:t>
            </a:r>
            <a:r>
              <a:rPr lang="vi-VN" sz="3600" b="1" dirty="0" smtClean="0">
                <a:latin typeface="+mj-lt"/>
              </a:rPr>
              <a:t>Đọc </a:t>
            </a:r>
            <a:r>
              <a:rPr lang="vi-VN" sz="3600" b="1" dirty="0">
                <a:latin typeface="+mj-lt"/>
              </a:rPr>
              <a:t>giọng đọc phù hợp kiểu văn bản thông tin, chậm rãi, từ tốn.</a:t>
            </a:r>
          </a:p>
          <a:p>
            <a:r>
              <a:rPr lang="vi-VN" sz="3600" b="1" dirty="0">
                <a:latin typeface="+mj-lt"/>
              </a:rPr>
              <a:t>+ </a:t>
            </a:r>
            <a:r>
              <a:rPr lang="en-US" sz="3600" b="1" dirty="0" smtClean="0">
                <a:latin typeface="+mj-lt"/>
              </a:rPr>
              <a:t> </a:t>
            </a:r>
            <a:r>
              <a:rPr lang="vi-VN" sz="3600" b="1" dirty="0" smtClean="0">
                <a:latin typeface="+mj-lt"/>
              </a:rPr>
              <a:t>Đọc </a:t>
            </a:r>
            <a:r>
              <a:rPr lang="vi-VN" sz="3600" b="1" dirty="0">
                <a:latin typeface="+mj-lt"/>
              </a:rPr>
              <a:t>tên tiêu đề đầu tiên.</a:t>
            </a:r>
          </a:p>
          <a:p>
            <a:r>
              <a:rPr lang="vi-VN" sz="3600" b="1" dirty="0">
                <a:latin typeface="+mj-lt"/>
              </a:rPr>
              <a:t>+ </a:t>
            </a:r>
            <a:r>
              <a:rPr lang="en-US" sz="3600" b="1" dirty="0" smtClean="0">
                <a:latin typeface="+mj-lt"/>
              </a:rPr>
              <a:t> </a:t>
            </a:r>
            <a:r>
              <a:rPr lang="vi-VN" sz="3600" b="1" dirty="0" smtClean="0">
                <a:latin typeface="+mj-lt"/>
              </a:rPr>
              <a:t>Đọc </a:t>
            </a:r>
            <a:r>
              <a:rPr lang="vi-VN" sz="3600" b="1" dirty="0">
                <a:latin typeface="+mj-lt"/>
              </a:rPr>
              <a:t>theo thứ tự từ trái sang phải, từ trên xuống dưới các cột trong danh sách. </a:t>
            </a:r>
          </a:p>
          <a:p>
            <a:r>
              <a:rPr lang="vi-VN" sz="3600" b="1" dirty="0">
                <a:latin typeface="+mj-lt"/>
              </a:rPr>
              <a:t>+ </a:t>
            </a:r>
            <a:r>
              <a:rPr lang="en-US" sz="3600" b="1" dirty="0" smtClean="0">
                <a:latin typeface="+mj-lt"/>
              </a:rPr>
              <a:t> </a:t>
            </a:r>
            <a:r>
              <a:rPr lang="vi-VN" sz="3600" b="1" dirty="0" smtClean="0">
                <a:latin typeface="+mj-lt"/>
              </a:rPr>
              <a:t>Đọc </a:t>
            </a:r>
            <a:r>
              <a:rPr lang="vi-VN" sz="3600" b="1" dirty="0">
                <a:latin typeface="+mj-lt"/>
              </a:rPr>
              <a:t>cột ngày sinh như sau: Ví dụ 25-3-2014:</a:t>
            </a:r>
            <a:r>
              <a:rPr lang="en-US" sz="3600" b="1" dirty="0">
                <a:latin typeface="+mj-lt"/>
              </a:rPr>
              <a:t> </a:t>
            </a:r>
            <a:r>
              <a:rPr lang="vi-VN" sz="3600" b="1" dirty="0">
                <a:latin typeface="+mj-lt"/>
              </a:rPr>
              <a:t>đọc là 25 tháng 3 năm 2014. 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872812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293031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9" y="1223058"/>
            <a:ext cx="10549420" cy="5580844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" y="1995724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68" y="5315717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=""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233679" y="1324047"/>
            <a:ext cx="572464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</a:p>
        </p:txBody>
      </p:sp>
      <p:sp>
        <p:nvSpPr>
          <p:cNvPr id="16" name="Luyện đọc từ khó">
            <a:extLst>
              <a:ext uri="{FF2B5EF4-FFF2-40B4-BE49-F238E27FC236}">
                <a16:creationId xmlns="" xmlns:a16="http://schemas.microsoft.com/office/drawing/2014/main" id="{6A2A2FE7-DAFB-4DE2-82B6-499A8EF4EF05}"/>
              </a:ext>
            </a:extLst>
          </p:cNvPr>
          <p:cNvSpPr txBox="1"/>
          <p:nvPr/>
        </p:nvSpPr>
        <p:spPr>
          <a:xfrm>
            <a:off x="2511619" y="2258141"/>
            <a:ext cx="368722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– 3 – 2014 </a:t>
            </a:r>
          </a:p>
        </p:txBody>
      </p:sp>
      <p:sp>
        <p:nvSpPr>
          <p:cNvPr id="24" name="Luyện đọc từ khó">
            <a:extLst>
              <a:ext uri="{FF2B5EF4-FFF2-40B4-BE49-F238E27FC236}">
                <a16:creationId xmlns="" xmlns:a16="http://schemas.microsoft.com/office/drawing/2014/main" id="{6A2A2FE7-DAFB-4DE2-82B6-499A8EF4EF05}"/>
              </a:ext>
            </a:extLst>
          </p:cNvPr>
          <p:cNvSpPr txBox="1"/>
          <p:nvPr/>
        </p:nvSpPr>
        <p:spPr>
          <a:xfrm>
            <a:off x="2511087" y="3080276"/>
            <a:ext cx="399179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01 – 2014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2684" y="3705885"/>
            <a:ext cx="968766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3733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</a:t>
            </a:r>
            <a:r>
              <a:rPr lang="vi-VN" sz="3733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ếu sinh từ ngày 1 đến ngày 10 thì phải thêm vào trước các số ấy tiếng “</a:t>
            </a:r>
            <a:r>
              <a:rPr lang="vi-VN" sz="3733" b="1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mồng</a:t>
            </a:r>
            <a:r>
              <a:rPr lang="vi-VN" sz="3733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” hoặc “</a:t>
            </a:r>
            <a:r>
              <a:rPr lang="vi-VN" sz="3733" b="1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mùng</a:t>
            </a:r>
            <a:r>
              <a:rPr lang="vi-VN" sz="3733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”, trước con s</a:t>
            </a:r>
            <a:r>
              <a:rPr lang="en-US" sz="3733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ố</a:t>
            </a:r>
            <a:r>
              <a:rPr lang="vi-VN" sz="3733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” tháng sinh thì phải thêm tiếng “</a:t>
            </a:r>
            <a:r>
              <a:rPr lang="vi-VN" sz="3733" b="1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vi-VN" sz="3733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”, trước con số năm sinh thì phải thêm tiếng “</a:t>
            </a:r>
            <a:r>
              <a:rPr lang="vi-VN" sz="3733" b="1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vi-VN" sz="3733" dirty="0">
                <a:solidFill>
                  <a:prstClr val="white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” để đọc</a:t>
            </a:r>
            <a:endParaRPr lang="en-US" sz="3733" dirty="0">
              <a:solidFill>
                <a:prstClr val="white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898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  <p:bldP spid="2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49499" y="724437"/>
            <a:ext cx="281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nối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tiếp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rta Std CY" panose="00000500000000000000" pitchFamily="50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Kí hiệu - Khám phá &amp; Luyện tập">
            <a:extLst>
              <a:ext uri="{FF2B5EF4-FFF2-40B4-BE49-F238E27FC236}">
                <a16:creationId xmlns="" xmlns:a16="http://schemas.microsoft.com/office/drawing/2014/main" id="{C71B4706-DC9A-4CBA-A6A4-E3185C390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5965" y="590877"/>
            <a:ext cx="851896" cy="851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9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2069559"/>
            <a:ext cx="40766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DANH SÁCH TỔ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2A ĐĂNG KÍ THAM GIA CÂU LẠC BỘ NĂM HỌC 2021 -  2022</a:t>
            </a:r>
          </a:p>
        </p:txBody>
      </p:sp>
    </p:spTree>
    <p:extLst>
      <p:ext uri="{BB962C8B-B14F-4D97-AF65-F5344CB8AC3E}">
        <p14:creationId xmlns="" xmlns:p14="http://schemas.microsoft.com/office/powerpoint/2010/main" val="25371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8814776" y="86678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=""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007" y="218403"/>
            <a:ext cx="3739496" cy="17480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DBD0D72-97DB-4C68-BF64-6C8B77B439F7}"/>
              </a:ext>
            </a:extLst>
          </p:cNvPr>
          <p:cNvSpPr/>
          <p:nvPr/>
        </p:nvSpPr>
        <p:spPr>
          <a:xfrm>
            <a:off x="-1086237" y="480964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200" b="1" kern="0" dirty="0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lang="zh-CN" altLang="en-US" sz="3200" b="1" kern="0" dirty="0">
              <a:solidFill>
                <a:srgbClr val="FFFF0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3E6E6D0-7011-4411-A438-907421A1980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17" y="4714563"/>
            <a:ext cx="4069952" cy="2065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EBDF4A8-6A5C-4E64-8BA9-9438C41CE6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4722" y="1749678"/>
            <a:ext cx="5259761" cy="2646165"/>
          </a:xfrm>
          <a:prstGeom prst="rect">
            <a:avLst/>
          </a:prstGeom>
        </p:spPr>
      </p:pic>
      <p:pic>
        <p:nvPicPr>
          <p:cNvPr id="18" name="Kí hiệu - Khám phá &amp; Luyện tập">
            <a:extLst>
              <a:ext uri="{FF2B5EF4-FFF2-40B4-BE49-F238E27FC236}">
                <a16:creationId xmlns="" xmlns:a16="http://schemas.microsoft.com/office/drawing/2014/main" id="{631003AD-A36B-453E-8AF6-CE79DAF8FDA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46324" y="437598"/>
            <a:ext cx="615553" cy="6155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6623D69-F23F-4E4A-BD97-9A36F278D32C}"/>
              </a:ext>
            </a:extLst>
          </p:cNvPr>
          <p:cNvSpPr/>
          <p:nvPr/>
        </p:nvSpPr>
        <p:spPr>
          <a:xfrm>
            <a:off x="973077" y="2192114"/>
            <a:ext cx="40766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HS1: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HS2: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711451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1308" y="5322439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8814776" y="86678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=""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007" y="218403"/>
            <a:ext cx="3739496" cy="1748033"/>
          </a:xfrm>
          <a:prstGeom prst="rect">
            <a:avLst/>
          </a:prstGeom>
        </p:spPr>
      </p:pic>
      <p:sp>
        <p:nvSpPr>
          <p:cNvPr id="19" name="Rounded Rectangle 7">
            <a:extLst>
              <a:ext uri="{FF2B5EF4-FFF2-40B4-BE49-F238E27FC236}">
                <a16:creationId xmlns="" xmlns:a16="http://schemas.microsoft.com/office/drawing/2014/main" id="{98194912-4369-4A52-89C0-5109A18C67E6}"/>
              </a:ext>
            </a:extLst>
          </p:cNvPr>
          <p:cNvSpPr/>
          <p:nvPr/>
        </p:nvSpPr>
        <p:spPr>
          <a:xfrm>
            <a:off x="2329941" y="2365394"/>
            <a:ext cx="3645680" cy="7986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F3C2849-5319-44C5-AC8F-F77EC35B8DB8}"/>
              </a:ext>
            </a:extLst>
          </p:cNvPr>
          <p:cNvSpPr/>
          <p:nvPr/>
        </p:nvSpPr>
        <p:spPr>
          <a:xfrm>
            <a:off x="-167857" y="672642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200" b="1" kern="0" dirty="0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altLang="zh-CN" sz="3200" b="1" kern="0" dirty="0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lớp</a:t>
            </a:r>
            <a:endParaRPr lang="zh-CN" altLang="en-US" sz="3200" b="1" kern="0" dirty="0">
              <a:solidFill>
                <a:srgbClr val="FFFF0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906FF14-AD58-4F74-AA80-7B5F43BA34E8}"/>
              </a:ext>
            </a:extLst>
          </p:cNvPr>
          <p:cNvSpPr/>
          <p:nvPr/>
        </p:nvSpPr>
        <p:spPr>
          <a:xfrm>
            <a:off x="4267806" y="1421740"/>
            <a:ext cx="3946593" cy="662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12000"/>
              </a:lnSpc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6387DB2-E040-4BEA-8804-F27BE855E0C7}"/>
              </a:ext>
            </a:extLst>
          </p:cNvPr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lnSpc>
                <a:spcPct val="112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B577E20E-3C4A-4DCD-B8F4-47DBD6C02DAD}"/>
              </a:ext>
            </a:extLst>
          </p:cNvPr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7" name="Rounded Rectangle 9">
            <a:extLst>
              <a:ext uri="{FF2B5EF4-FFF2-40B4-BE49-F238E27FC236}">
                <a16:creationId xmlns="" xmlns:a16="http://schemas.microsoft.com/office/drawing/2014/main" id="{09D49872-7815-48A7-A8CD-2A2D58BA705D}"/>
              </a:ext>
            </a:extLst>
          </p:cNvPr>
          <p:cNvSpPr/>
          <p:nvPr/>
        </p:nvSpPr>
        <p:spPr>
          <a:xfrm>
            <a:off x="2329941" y="3342382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D4E4EA4-4ACB-4EE8-8966-D7DF43211639}"/>
              </a:ext>
            </a:extLst>
          </p:cNvPr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lnSpc>
                <a:spcPct val="112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B769AEDF-BF23-4EA1-BE18-1C16D736A1A1}"/>
              </a:ext>
            </a:extLst>
          </p:cNvPr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0" name="Rounded Rectangle 12">
            <a:extLst>
              <a:ext uri="{FF2B5EF4-FFF2-40B4-BE49-F238E27FC236}">
                <a16:creationId xmlns="" xmlns:a16="http://schemas.microsoft.com/office/drawing/2014/main" id="{D4AC2B92-1A7E-45DF-AB28-D0996B8504D6}"/>
              </a:ext>
            </a:extLst>
          </p:cNvPr>
          <p:cNvSpPr/>
          <p:nvPr/>
        </p:nvSpPr>
        <p:spPr>
          <a:xfrm>
            <a:off x="2329941" y="4408124"/>
            <a:ext cx="5119273" cy="79865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01133A6A-E624-4E62-98D9-F2B96C140563}"/>
              </a:ext>
            </a:extLst>
          </p:cNvPr>
          <p:cNvSpPr/>
          <p:nvPr/>
        </p:nvSpPr>
        <p:spPr>
          <a:xfrm>
            <a:off x="3082295" y="4515062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Ngắt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nghỉ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đúng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CFB3F5FA-8FE5-4769-BDA2-ED37221357C8}"/>
              </a:ext>
            </a:extLst>
          </p:cNvPr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3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FB403D7A-9EEE-4FA6-AD72-4D356657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4" y="2339135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E1DB0D9-D4BA-46FF-A6BE-0AA5D44F7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4" y="332778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DE3ADDB5-22FE-4194-AF08-F1DC13154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5" y="4446668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Kí hiệu - Khám phá &amp; Luyện tập">
            <a:extLst>
              <a:ext uri="{FF2B5EF4-FFF2-40B4-BE49-F238E27FC236}">
                <a16:creationId xmlns="" xmlns:a16="http://schemas.microsoft.com/office/drawing/2014/main" id="{267FC177-1194-4C9A-8F04-6FDEBDFA09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19765" y="680918"/>
            <a:ext cx="615553" cy="615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8633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=""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2639" y="3429000"/>
            <a:ext cx="6836715" cy="31958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30562B0-07FE-440A-944E-B388D46D4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2756" y="411253"/>
            <a:ext cx="5149650" cy="3339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0329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2588365" y="2771284"/>
            <a:ext cx="610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1">
              <a:defRPr/>
            </a:pP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	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222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64" y="-78268"/>
            <a:ext cx="9987362" cy="71407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12" y="-36123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4429916" y="1481663"/>
            <a:ext cx="3616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372A779-DFB0-429D-8BB2-2BDB315EF752}"/>
              </a:ext>
            </a:extLst>
          </p:cNvPr>
          <p:cNvSpPr txBox="1"/>
          <p:nvPr/>
        </p:nvSpPr>
        <p:spPr>
          <a:xfrm>
            <a:off x="2721560" y="2670882"/>
            <a:ext cx="7752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lạc bộ Cây cọ nhí và Chim sơn ca: </a:t>
            </a:r>
            <a:r>
              <a:rPr lang="vi-VN" sz="4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 câu lạc bộ cho HS vẽ tranh và ca hát.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9661105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108767" y="3275536"/>
            <a:ext cx="2679775" cy="26498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729" t="10555" r="21354" b="3844"/>
          <a:stretch/>
        </p:blipFill>
        <p:spPr>
          <a:xfrm>
            <a:off x="3553952" y="3094932"/>
            <a:ext cx="4277444" cy="3763068"/>
          </a:xfrm>
          <a:prstGeom prst="rect">
            <a:avLst/>
          </a:prstGeom>
        </p:spPr>
      </p:pic>
      <p:grpSp>
        <p:nvGrpSpPr>
          <p:cNvPr id="2" name="组合 22"/>
          <p:cNvGrpSpPr/>
          <p:nvPr/>
        </p:nvGrpSpPr>
        <p:grpSpPr>
          <a:xfrm>
            <a:off x="237203" y="528688"/>
            <a:ext cx="12399297" cy="6146469"/>
            <a:chOff x="237203" y="528688"/>
            <a:chExt cx="12399297" cy="614646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10680700" y="5697257"/>
              <a:ext cx="1955800" cy="9779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850095" y="4907820"/>
              <a:ext cx="1435905" cy="717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9772650" y="838854"/>
              <a:ext cx="1562100" cy="78105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6810375" y="1748491"/>
              <a:ext cx="1955800" cy="9779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237203" y="528688"/>
              <a:ext cx="1955800" cy="9779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10" t="13663" r="12961" b="18640"/>
          <a:stretch/>
        </p:blipFill>
        <p:spPr>
          <a:xfrm>
            <a:off x="481162" y="4397555"/>
            <a:ext cx="2057400" cy="1917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F2ECAE5-563F-4969-8212-08BAE7D06F5C}"/>
              </a:ext>
            </a:extLst>
          </p:cNvPr>
          <p:cNvSpPr txBox="1"/>
          <p:nvPr/>
        </p:nvSpPr>
        <p:spPr>
          <a:xfrm>
            <a:off x="176981" y="272240"/>
            <a:ext cx="11828206" cy="2909632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CHỦ ĐIỂM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NGÔI NHÀ THỨ HAI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BÀI 2: DANH SÁCH TỔ EM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TIẾT 1: ĐỌC DANH SÁCH TỔ EM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505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=""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579967"/>
            <a:ext cx="11673566" cy="5551952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=""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527006" y="1320752"/>
            <a:ext cx="15084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2A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Câu hỏi 1">
            <a:extLst>
              <a:ext uri="{FF2B5EF4-FFF2-40B4-BE49-F238E27FC236}">
                <a16:creationId xmlns="" xmlns:a16="http://schemas.microsoft.com/office/drawing/2014/main" id="{907B30F7-E0AE-4745-904A-5DDF8CE02EBB}"/>
              </a:ext>
            </a:extLst>
          </p:cNvPr>
          <p:cNvSpPr txBox="1"/>
          <p:nvPr/>
        </p:nvSpPr>
        <p:spPr>
          <a:xfrm>
            <a:off x="2157029" y="2348852"/>
            <a:ext cx="13178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4" name="Kí hiệu - Cùng tìm hiểu">
            <a:extLst>
              <a:ext uri="{FF2B5EF4-FFF2-40B4-BE49-F238E27FC236}">
                <a16:creationId xmlns="" xmlns:a16="http://schemas.microsoft.com/office/drawing/2014/main" id="{BA0A563F-641D-4A7E-A997-CB95DDDCB3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3" y="508232"/>
            <a:ext cx="853440" cy="853440"/>
          </a:xfrm>
          <a:prstGeom prst="rect">
            <a:avLst/>
          </a:prstGeom>
        </p:spPr>
      </p:pic>
      <p:sp>
        <p:nvSpPr>
          <p:cNvPr id="23" name="Câu hỏi 1">
            <a:extLst>
              <a:ext uri="{FF2B5EF4-FFF2-40B4-BE49-F238E27FC236}">
                <a16:creationId xmlns="" xmlns:a16="http://schemas.microsoft.com/office/drawing/2014/main" id="{0FF21147-B1E8-482F-8BD3-26EBAEF80528}"/>
              </a:ext>
            </a:extLst>
          </p:cNvPr>
          <p:cNvSpPr txBox="1"/>
          <p:nvPr/>
        </p:nvSpPr>
        <p:spPr>
          <a:xfrm>
            <a:off x="567471" y="3881073"/>
            <a:ext cx="11057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2A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2021-2022.</a:t>
            </a:r>
          </a:p>
        </p:txBody>
      </p:sp>
    </p:spTree>
    <p:extLst>
      <p:ext uri="{BB962C8B-B14F-4D97-AF65-F5344CB8AC3E}">
        <p14:creationId xmlns="" xmlns:p14="http://schemas.microsoft.com/office/powerpoint/2010/main" val="1821422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=""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7" y="228600"/>
            <a:ext cx="10936966" cy="6551464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=""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1670940" y="456649"/>
            <a:ext cx="9602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Bản danh sách gồm những cột nào?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Kí hiệu - Cùng tìm hiểu">
            <a:extLst>
              <a:ext uri="{FF2B5EF4-FFF2-40B4-BE49-F238E27FC236}">
                <a16:creationId xmlns="" xmlns:a16="http://schemas.microsoft.com/office/drawing/2014/main" id="{BA0A563F-641D-4A7E-A997-CB95DDDCB3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5" y="342297"/>
            <a:ext cx="853440" cy="853440"/>
          </a:xfrm>
          <a:prstGeom prst="rect">
            <a:avLst/>
          </a:prstGeom>
        </p:spPr>
      </p:pic>
      <p:sp>
        <p:nvSpPr>
          <p:cNvPr id="25" name="Câu hỏi 1">
            <a:extLst>
              <a:ext uri="{FF2B5EF4-FFF2-40B4-BE49-F238E27FC236}">
                <a16:creationId xmlns="" xmlns:a16="http://schemas.microsoft.com/office/drawing/2014/main" id="{5084B56C-2EAC-47D2-B9C3-C0ABDF7F00B4}"/>
              </a:ext>
            </a:extLst>
          </p:cNvPr>
          <p:cNvSpPr txBox="1"/>
          <p:nvPr/>
        </p:nvSpPr>
        <p:spPr>
          <a:xfrm>
            <a:off x="977169" y="4516805"/>
            <a:ext cx="102964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vi-VN" sz="3200" dirty="0">
                <a:solidFill>
                  <a:srgbClr val="7030A0"/>
                </a:solidFill>
                <a:latin typeface="+mj-lt"/>
              </a:rPr>
              <a:t>Bản danh sách gồm 5 cột. Cột thứ nhất có tên: “</a:t>
            </a:r>
            <a:r>
              <a:rPr lang="en-US" sz="3200" dirty="0">
                <a:solidFill>
                  <a:srgbClr val="7030A0"/>
                </a:solidFill>
                <a:latin typeface="+mj-lt"/>
              </a:rPr>
              <a:t>S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ố thứ tự”, cột thứ hai có tên “</a:t>
            </a:r>
            <a:r>
              <a:rPr lang="en-US" sz="3200" dirty="0">
                <a:solidFill>
                  <a:srgbClr val="7030A0"/>
                </a:solidFill>
                <a:latin typeface="+mj-lt"/>
              </a:rPr>
              <a:t>H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ọ và tên”, cột thứ ba có tên: “</a:t>
            </a:r>
            <a:r>
              <a:rPr lang="en-US" sz="3200" dirty="0">
                <a:solidFill>
                  <a:srgbClr val="7030A0"/>
                </a:solidFill>
                <a:latin typeface="+mj-lt"/>
              </a:rPr>
              <a:t>G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iới tính”, cột thứ tư có tên: “</a:t>
            </a:r>
            <a:r>
              <a:rPr lang="en-US" sz="3200" dirty="0">
                <a:solidFill>
                  <a:srgbClr val="7030A0"/>
                </a:solidFill>
                <a:latin typeface="+mj-lt"/>
              </a:rPr>
              <a:t>N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gày sinh”. cột thứ năm có tên: “</a:t>
            </a:r>
            <a:r>
              <a:rPr lang="en-US" sz="3200" dirty="0">
                <a:solidFill>
                  <a:srgbClr val="7030A0"/>
                </a:solidFill>
                <a:latin typeface="+mj-lt"/>
              </a:rPr>
              <a:t>C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âu lạc bộ”.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563A3A5-D0D3-442C-AB19-8A3850D20C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64" y="1138080"/>
            <a:ext cx="3404600" cy="3191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0339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=""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579967"/>
            <a:ext cx="11673566" cy="5551952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=""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259217" y="1046697"/>
            <a:ext cx="103743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 biểu tượng phù hợp với từng câu lạc bộ: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9B2B44-3533-4EEA-B52A-B3BABB3AA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0" y="3554905"/>
            <a:ext cx="2982039" cy="3005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3A05CBF-7595-4CB7-A9E4-1358F227FA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69" y="3449393"/>
            <a:ext cx="2476500" cy="30393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FEE62D1-0CC1-406F-BA5E-E28B894863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28" y="3832819"/>
            <a:ext cx="3161328" cy="30012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55F27E2-1B7A-4A98-8732-382F9F5276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956" y="3864133"/>
            <a:ext cx="2388224" cy="2326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2B9FCA8-0D29-4DFD-88E6-8B222E30D9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9" y="2334550"/>
            <a:ext cx="2647801" cy="11272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67A1037-95FA-4926-9D79-86DE85EC3A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5" y="2347162"/>
            <a:ext cx="2644018" cy="11272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FCD9C6E-011F-42CD-A2F1-8FC7F5DBA9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33" y="2336547"/>
            <a:ext cx="2663471" cy="1135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838A416-1A73-4C2D-AD92-FF74520F42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74" y="2390202"/>
            <a:ext cx="2663472" cy="113550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DD28D973-72A3-4CF9-AF2A-A2CFA3C67B5E}"/>
              </a:ext>
            </a:extLst>
          </p:cNvPr>
          <p:cNvCxnSpPr>
            <a:cxnSpLocks/>
          </p:cNvCxnSpPr>
          <p:nvPr/>
        </p:nvCxnSpPr>
        <p:spPr>
          <a:xfrm>
            <a:off x="1162375" y="3580108"/>
            <a:ext cx="2982039" cy="77491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01D74025-A9CF-4362-8BEC-21BA9508BA83}"/>
              </a:ext>
            </a:extLst>
          </p:cNvPr>
          <p:cNvCxnSpPr>
            <a:cxnSpLocks/>
          </p:cNvCxnSpPr>
          <p:nvPr/>
        </p:nvCxnSpPr>
        <p:spPr>
          <a:xfrm flipH="1">
            <a:off x="2408435" y="3530315"/>
            <a:ext cx="1667760" cy="77097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A286065C-29A9-4912-B40C-68010812AB17}"/>
              </a:ext>
            </a:extLst>
          </p:cNvPr>
          <p:cNvCxnSpPr>
            <a:cxnSpLocks/>
          </p:cNvCxnSpPr>
          <p:nvPr/>
        </p:nvCxnSpPr>
        <p:spPr>
          <a:xfrm flipH="1">
            <a:off x="8179724" y="3562433"/>
            <a:ext cx="1853395" cy="104472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2CED4EA9-7B37-499F-936D-CBD303253F5D}"/>
              </a:ext>
            </a:extLst>
          </p:cNvPr>
          <p:cNvCxnSpPr>
            <a:cxnSpLocks/>
          </p:cNvCxnSpPr>
          <p:nvPr/>
        </p:nvCxnSpPr>
        <p:spPr>
          <a:xfrm>
            <a:off x="7108868" y="3429000"/>
            <a:ext cx="2674697" cy="120559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="" xmlns:p14="http://schemas.microsoft.com/office/powerpoint/2010/main" val="34316630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=""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8128"/>
            <a:ext cx="11673566" cy="6849872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=""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1418221" y="334964"/>
            <a:ext cx="99814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 thông tin của các bạn đăng ký tham gia Câu lạc bộ Chim </a:t>
            </a:r>
            <a:r>
              <a:rPr lang="vi-VN" sz="4000" dirty="0">
                <a:solidFill>
                  <a:prstClr val="black"/>
                </a:solidFill>
                <a:latin typeface="+mj-lt"/>
              </a:rPr>
              <a:t>sơn ca: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Kí hiệu - Cùng tìm hiểu">
            <a:extLst>
              <a:ext uri="{FF2B5EF4-FFF2-40B4-BE49-F238E27FC236}">
                <a16:creationId xmlns="" xmlns:a16="http://schemas.microsoft.com/office/drawing/2014/main" id="{BA0A563F-641D-4A7E-A997-CB95DDDCB3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3" y="508232"/>
            <a:ext cx="853440" cy="8534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D520097-6439-446B-B03A-AFB7CFBC2F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87" y="1549400"/>
            <a:ext cx="5589703" cy="52403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5802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7652A15B-07F6-4C2D-B319-F25D817DB0B0}"/>
              </a:ext>
            </a:extLst>
          </p:cNvPr>
          <p:cNvSpPr/>
          <p:nvPr/>
        </p:nvSpPr>
        <p:spPr>
          <a:xfrm>
            <a:off x="4266277" y="635104"/>
            <a:ext cx="7499879" cy="4315160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E5E01-EFFA-4285-8273-28E921D1A120}"/>
              </a:ext>
            </a:extLst>
          </p:cNvPr>
          <p:cNvSpPr/>
          <p:nvPr/>
        </p:nvSpPr>
        <p:spPr>
          <a:xfrm>
            <a:off x="4450422" y="1941247"/>
            <a:ext cx="6954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vi-VN" sz="4000" b="1" i="1" dirty="0">
                <a:latin typeface="Averta Std CY" panose="00000500000000000000" pitchFamily="50" charset="0"/>
              </a:rPr>
              <a:t>Danh sách tổ để biết thông tin về các thành viên và câu lạc bộ các bạn tham gia.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A16B791-DC29-4398-A856-22AEBEE038DD}"/>
              </a:ext>
            </a:extLst>
          </p:cNvPr>
          <p:cNvSpPr/>
          <p:nvPr/>
        </p:nvSpPr>
        <p:spPr>
          <a:xfrm>
            <a:off x="4450422" y="831672"/>
            <a:ext cx="734262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5333" b="1" kern="0" dirty="0">
                <a:solidFill>
                  <a:srgbClr val="7030A0"/>
                </a:solidFill>
                <a:latin typeface="TimesNewRomanPS-ItalicMT"/>
              </a:rPr>
              <a:t>NỘI DUNG BÀI ĐỌC: </a:t>
            </a:r>
            <a:endParaRPr lang="en-US" sz="5333" b="1" kern="0" dirty="0">
              <a:solidFill>
                <a:srgbClr val="7030A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45445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Tm="4000">
        <p:fad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" y="3070011"/>
            <a:ext cx="3578975" cy="3936437"/>
          </a:xfrm>
          <a:prstGeom prst="rect">
            <a:avLst/>
          </a:prstGeom>
        </p:spPr>
      </p:pic>
      <p:sp>
        <p:nvSpPr>
          <p:cNvPr id="49" name="Rounded Rectangle 6">
            <a:extLst>
              <a:ext uri="{FF2B5EF4-FFF2-40B4-BE49-F238E27FC236}">
                <a16:creationId xmlns="" xmlns:a16="http://schemas.microsoft.com/office/drawing/2014/main" id="{497A11B7-2192-41AA-8EE1-6DB6D7A0CF06}"/>
              </a:ext>
            </a:extLst>
          </p:cNvPr>
          <p:cNvSpPr/>
          <p:nvPr/>
        </p:nvSpPr>
        <p:spPr>
          <a:xfrm>
            <a:off x="3301427" y="1027489"/>
            <a:ext cx="7499879" cy="4315160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EF81939A-0D30-42CD-9E64-A2A595C073D0}"/>
              </a:ext>
            </a:extLst>
          </p:cNvPr>
          <p:cNvSpPr/>
          <p:nvPr/>
        </p:nvSpPr>
        <p:spPr>
          <a:xfrm>
            <a:off x="3508305" y="2527210"/>
            <a:ext cx="6945984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Em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hiểu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biết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thông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tin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về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bạn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bè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để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có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thể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chia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sẻ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,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giúp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đỡ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nhau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. </a:t>
            </a:r>
            <a:endParaRPr lang="en-US" sz="4267" dirty="0">
              <a:solidFill>
                <a:srgbClr val="EA1ECD"/>
              </a:solidFill>
              <a:latin typeface="Averta Std CY" panose="00000500000000000000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082D618A-3AA8-4B4E-95B1-7AE35D45DAF3}"/>
              </a:ext>
            </a:extLst>
          </p:cNvPr>
          <p:cNvSpPr/>
          <p:nvPr/>
        </p:nvSpPr>
        <p:spPr>
          <a:xfrm>
            <a:off x="3508305" y="1305426"/>
            <a:ext cx="7086123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5333" b="1" kern="0" dirty="0">
                <a:solidFill>
                  <a:srgbClr val="000000"/>
                </a:solidFill>
                <a:latin typeface="TimesNewRomanPS-ItalicMT"/>
              </a:rPr>
              <a:t>LIÊN HỆ BẢN THÂN</a:t>
            </a:r>
            <a:endParaRPr lang="en-US" sz="5333" b="1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36459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Tm="4000">
        <p:fad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408" y="1260157"/>
            <a:ext cx="6481149" cy="5896243"/>
          </a:xfrm>
          <a:prstGeom prst="rect">
            <a:avLst/>
          </a:prstGeom>
        </p:spPr>
      </p:pic>
      <p:sp>
        <p:nvSpPr>
          <p:cNvPr id="20" name="文本框 1">
            <a:extLst>
              <a:ext uri="{FF2B5EF4-FFF2-40B4-BE49-F238E27FC236}">
                <a16:creationId xmlns="" xmlns:a16="http://schemas.microsoft.com/office/drawing/2014/main" id="{AD914464-970B-4B6A-B968-7EFB665B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669" y="2638167"/>
            <a:ext cx="64690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="" xmlns:p14="http://schemas.microsoft.com/office/powerpoint/2010/main" val="2881704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Tm="4000">
        <p:fad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2263901" y="2653297"/>
            <a:ext cx="6467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	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</p:spTree>
    <p:extLst>
      <p:ext uri="{BB962C8B-B14F-4D97-AF65-F5344CB8AC3E}">
        <p14:creationId xmlns="" xmlns:p14="http://schemas.microsoft.com/office/powerpoint/2010/main" val="3576558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45" y="854355"/>
            <a:ext cx="9575509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1695122" y="1874832"/>
            <a:ext cx="829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định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giọng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BF59F88-DD10-4790-988C-505402DD88F4}"/>
              </a:ext>
            </a:extLst>
          </p:cNvPr>
          <p:cNvSpPr txBox="1"/>
          <p:nvPr/>
        </p:nvSpPr>
        <p:spPr>
          <a:xfrm>
            <a:off x="2065944" y="3122095"/>
            <a:ext cx="8295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981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	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4466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9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490141"/>
            <a:ext cx="40766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DANH SÁCH TỔ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2A ĐĂNG KÍ THAM GIA CÂU LẠC BỘ NĂM HỌC 2021 -  2022</a:t>
            </a:r>
          </a:p>
        </p:txBody>
      </p:sp>
    </p:spTree>
    <p:extLst>
      <p:ext uri="{BB962C8B-B14F-4D97-AF65-F5344CB8AC3E}">
        <p14:creationId xmlns="" xmlns:p14="http://schemas.microsoft.com/office/powerpoint/2010/main" val="23797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57" y="290105"/>
            <a:ext cx="3419573" cy="58208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4445"/>
            <a:ext cx="2036252" cy="3488503"/>
          </a:xfrm>
          <a:prstGeom prst="rect">
            <a:avLst/>
          </a:prstGeom>
        </p:spPr>
      </p:pic>
      <p:pic>
        <p:nvPicPr>
          <p:cNvPr id="10" name="Bkgr tên lửa">
            <a:extLst>
              <a:ext uri="{FF2B5EF4-FFF2-40B4-BE49-F238E27FC236}">
                <a16:creationId xmlns="" xmlns:a16="http://schemas.microsoft.com/office/drawing/2014/main" id="{2B53FE17-32A9-43FC-8118-EF519331F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42134" y="1840324"/>
            <a:ext cx="1093027" cy="1093027"/>
          </a:xfrm>
          <a:prstGeom prst="rect">
            <a:avLst/>
          </a:prstGeom>
        </p:spPr>
      </p:pic>
      <p:sp>
        <p:nvSpPr>
          <p:cNvPr id="13" name="Khởi động">
            <a:extLst>
              <a:ext uri="{FF2B5EF4-FFF2-40B4-BE49-F238E27FC236}">
                <a16:creationId xmlns="" xmlns:a16="http://schemas.microsoft.com/office/drawing/2014/main" id="{3373C61E-F340-4C65-A36D-CE80E98126A9}"/>
              </a:ext>
            </a:extLst>
          </p:cNvPr>
          <p:cNvSpPr txBox="1"/>
          <p:nvPr/>
        </p:nvSpPr>
        <p:spPr>
          <a:xfrm>
            <a:off x="2766579" y="1545412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3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93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3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933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5984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81137" y="710653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altLang="zh-CN" sz="3200" b="1" kern="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Luyện</a:t>
            </a:r>
            <a:r>
              <a:rPr lang="zh-CN" altLang="en-US" sz="3200" b="1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lang="zh-CN" altLang="en-US" sz="3200" b="1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nhóm</a:t>
            </a:r>
            <a:endParaRPr lang="zh-CN" altLang="en-US" sz="3200" b="1" kern="0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68360" y="273230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36710" y="2031716"/>
            <a:ext cx="3113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altLang="zh-CN" sz="28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Tiêu</a:t>
            </a:r>
            <a:r>
              <a:rPr lang="zh-CN" altLang="en-US" sz="28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chí</a:t>
            </a:r>
            <a:r>
              <a:rPr lang="zh-CN" altLang="en-US" sz="28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đánh</a:t>
            </a:r>
            <a:r>
              <a:rPr lang="zh-CN" altLang="en-US" sz="28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giá</a:t>
            </a:r>
            <a:endParaRPr lang="zh-CN" altLang="en-US" sz="2800" b="1" dirty="0">
              <a:solidFill>
                <a:srgbClr val="FF1531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02426" y="2663910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68360" y="3353087"/>
            <a:ext cx="3645680" cy="607106"/>
            <a:chOff x="1717199" y="4363552"/>
            <a:chExt cx="3645680" cy="607107"/>
          </a:xfrm>
        </p:grpSpPr>
        <p:sp>
          <p:nvSpPr>
            <p:cNvPr id="26" name="Rounded Rectangle 25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451266" y="4363552"/>
              <a:ext cx="1960793" cy="59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Arial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32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9613" y="3381181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255378" y="4252424"/>
            <a:ext cx="8097635" cy="599459"/>
            <a:chOff x="1717199" y="5199333"/>
            <a:chExt cx="8097635" cy="599458"/>
          </a:xfrm>
        </p:grpSpPr>
        <p:sp>
          <p:nvSpPr>
            <p:cNvPr id="40" name="Rounded Rectangle 39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14688" y="5199333"/>
              <a:ext cx="6373861" cy="5994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Arial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3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475737" y="4319207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27" t="19733" r="32181" b="31200"/>
          <a:stretch/>
        </p:blipFill>
        <p:spPr>
          <a:xfrm>
            <a:off x="8476312" y="304987"/>
            <a:ext cx="1634551" cy="17284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06873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6946" y="602568"/>
            <a:ext cx="779810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altLang="zh-CN" sz="3733" b="1" kern="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lang="zh-CN" altLang="en-US" sz="3733" b="1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vi-VN" altLang="zh-CN" sz="3733" b="1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trước</a:t>
            </a:r>
            <a:r>
              <a:rPr lang="zh-CN" altLang="en-US" sz="3733" b="1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lớp</a:t>
            </a:r>
            <a:endParaRPr lang="zh-CN" altLang="en-US" sz="3733" b="1" kern="0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268360" y="273230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35455" y="1722849"/>
            <a:ext cx="3521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Tiêu</a:t>
            </a:r>
            <a:r>
              <a:rPr lang="zh-CN" altLang="en-US" sz="32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chí</a:t>
            </a:r>
            <a:r>
              <a:rPr lang="zh-CN" altLang="en-US" sz="32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đánh</a:t>
            </a:r>
            <a:r>
              <a:rPr lang="zh-CN" altLang="en-US" sz="32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giá</a:t>
            </a:r>
            <a:endParaRPr lang="zh-CN" altLang="en-US" sz="3200" b="1" dirty="0">
              <a:solidFill>
                <a:srgbClr val="FF1531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02426" y="2663910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268360" y="3498209"/>
            <a:ext cx="3645680" cy="607106"/>
            <a:chOff x="1717199" y="4363552"/>
            <a:chExt cx="3645680" cy="607107"/>
          </a:xfrm>
        </p:grpSpPr>
        <p:sp>
          <p:nvSpPr>
            <p:cNvPr id="47" name="Rounded Rectangle 46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451266" y="4363552"/>
              <a:ext cx="1960793" cy="59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Arial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5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65238" y="3498209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1268360" y="4380282"/>
            <a:ext cx="8097635" cy="599459"/>
            <a:chOff x="1717199" y="5199333"/>
            <a:chExt cx="8097635" cy="599458"/>
          </a:xfrm>
        </p:grpSpPr>
        <p:sp>
          <p:nvSpPr>
            <p:cNvPr id="58" name="Rounded Rectangle 57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414688" y="5199333"/>
              <a:ext cx="6373861" cy="5994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Arial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61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488719" y="4370773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03021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Chaøo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taïm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bieät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</a:p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caùc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700" b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DD793BF-D72D-4E7A-B04C-4C9F912E646E}"/>
              </a:ext>
            </a:extLst>
          </p:cNvPr>
          <p:cNvSpPr txBox="1"/>
          <p:nvPr/>
        </p:nvSpPr>
        <p:spPr>
          <a:xfrm>
            <a:off x="2224779" y="1230930"/>
            <a:ext cx="7044280" cy="2281476"/>
          </a:xfrm>
          <a:prstGeom prst="roundRect">
            <a:avLst/>
          </a:prstGeom>
          <a:solidFill>
            <a:sysClr val="window" lastClr="FFFFFF">
              <a:alpha val="78000"/>
            </a:sysClr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 HS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chỗ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GV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HS. HS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E5341439-D845-4942-92D5-C8F997D5A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80" y="241830"/>
            <a:ext cx="6712278" cy="1103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639AA2-C246-40C4-9920-59E4F1BA6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76" y="3043663"/>
            <a:ext cx="4778280" cy="37020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2125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tudents hand up in Classroom vector image on VectorStock | Teacher  cartoon, Teacher teaching students, School fun">
            <a:extLst>
              <a:ext uri="{FF2B5EF4-FFF2-40B4-BE49-F238E27FC236}">
                <a16:creationId xmlns="" xmlns:a16="http://schemas.microsoft.com/office/drawing/2014/main" id="{4EBEBB4C-E7FB-476B-B87C-5BB2D66B1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-1" y="-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6" name="Kí hiệu - Khám phá &amp; Luyện tập">
            <a:extLst>
              <a:ext uri="{FF2B5EF4-FFF2-40B4-BE49-F238E27FC236}">
                <a16:creationId xmlns="" xmlns:a16="http://schemas.microsoft.com/office/drawing/2014/main" id="{CE9E4B1E-DFFB-45F3-A7C5-F7A56F3E00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6166" y="689702"/>
            <a:ext cx="851896" cy="8518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39A83A0-5345-4AAC-AA5D-D3ED051DCD68}"/>
              </a:ext>
            </a:extLst>
          </p:cNvPr>
          <p:cNvSpPr/>
          <p:nvPr/>
        </p:nvSpPr>
        <p:spPr>
          <a:xfrm>
            <a:off x="1764815" y="857086"/>
            <a:ext cx="9467292" cy="5909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Giới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thiệu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về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các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thành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viên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trong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tổ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em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096913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Banner">
            <a:extLst>
              <a:ext uri="{FF2B5EF4-FFF2-40B4-BE49-F238E27FC236}">
                <a16:creationId xmlns="" xmlns:a16="http://schemas.microsoft.com/office/drawing/2014/main" id="{9A17DA4F-4541-411E-B8E3-375C3E8A11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939037" y="681699"/>
            <a:ext cx="5911471" cy="1438656"/>
          </a:xfrm>
          <a:prstGeom prst="rect">
            <a:avLst/>
          </a:prstGeom>
        </p:spPr>
      </p:pic>
      <p:pic>
        <p:nvPicPr>
          <p:cNvPr id="18" name="Hoa hướng dương">
            <a:extLst>
              <a:ext uri="{FF2B5EF4-FFF2-40B4-BE49-F238E27FC236}">
                <a16:creationId xmlns="" xmlns:a16="http://schemas.microsoft.com/office/drawing/2014/main" id="{675BE9EA-9B77-4B5C-9822-0DE9034B31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1213477" y="619932"/>
            <a:ext cx="2109216" cy="1755648"/>
          </a:xfrm>
          <a:prstGeom prst="rect">
            <a:avLst/>
          </a:prstGeom>
        </p:spPr>
      </p:pic>
      <p:sp>
        <p:nvSpPr>
          <p:cNvPr id="19" name="Tên bài">
            <a:extLst>
              <a:ext uri="{FF2B5EF4-FFF2-40B4-BE49-F238E27FC236}">
                <a16:creationId xmlns="" xmlns:a16="http://schemas.microsoft.com/office/drawing/2014/main" id="{322E72A1-90C6-4D88-BAF8-0A44617826D1}"/>
              </a:ext>
            </a:extLst>
          </p:cNvPr>
          <p:cNvSpPr txBox="1">
            <a:spLocks/>
          </p:cNvSpPr>
          <p:nvPr/>
        </p:nvSpPr>
        <p:spPr>
          <a:xfrm>
            <a:off x="3341725" y="1047457"/>
            <a:ext cx="549255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lang="en-US" sz="36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Bài số">
            <a:extLst>
              <a:ext uri="{FF2B5EF4-FFF2-40B4-BE49-F238E27FC236}">
                <a16:creationId xmlns="" xmlns:a16="http://schemas.microsoft.com/office/drawing/2014/main" id="{037156FA-45B1-4779-A1E7-2A54A83E9DA1}"/>
              </a:ext>
            </a:extLst>
          </p:cNvPr>
          <p:cNvSpPr txBox="1">
            <a:spLocks/>
          </p:cNvSpPr>
          <p:nvPr/>
        </p:nvSpPr>
        <p:spPr>
          <a:xfrm>
            <a:off x="1917994" y="1030298"/>
            <a:ext cx="729687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121914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8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78627FA-A337-4DD2-858D-2DFD945265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033" y="2120233"/>
            <a:ext cx="6075432" cy="41794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2770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4445"/>
            <a:ext cx="2036252" cy="3488503"/>
          </a:xfrm>
          <a:prstGeom prst="rect">
            <a:avLst/>
          </a:prstGeom>
        </p:spPr>
      </p:pic>
      <p:sp>
        <p:nvSpPr>
          <p:cNvPr id="13" name="Khởi động">
            <a:extLst>
              <a:ext uri="{FF2B5EF4-FFF2-40B4-BE49-F238E27FC236}">
                <a16:creationId xmlns="" xmlns:a16="http://schemas.microsoft.com/office/drawing/2014/main" id="{3373C61E-F340-4C65-A36D-CE80E98126A9}"/>
              </a:ext>
            </a:extLst>
          </p:cNvPr>
          <p:cNvSpPr txBox="1"/>
          <p:nvPr/>
        </p:nvSpPr>
        <p:spPr>
          <a:xfrm>
            <a:off x="2153265" y="468780"/>
            <a:ext cx="966019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377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logic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59842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45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1133057"/>
            <a:ext cx="40766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DANH SÁCH TỔ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2A ĐĂNG KÍ THAM GIA CÂU LẠC BỘ NĂM HỌC 2021 -  2022</a:t>
            </a:r>
          </a:p>
        </p:txBody>
      </p:sp>
      <p:sp>
        <p:nvSpPr>
          <p:cNvPr id="6" name="文本框 18">
            <a:extLst>
              <a:ext uri="{FF2B5EF4-FFF2-40B4-BE49-F238E27FC236}">
                <a16:creationId xmlns="" xmlns:a16="http://schemas.microsoft.com/office/drawing/2014/main" id="{4D45EC50-7230-4532-AF0C-8EFB512A9D2D}"/>
              </a:ext>
            </a:extLst>
          </p:cNvPr>
          <p:cNvSpPr txBox="1"/>
          <p:nvPr/>
        </p:nvSpPr>
        <p:spPr>
          <a:xfrm>
            <a:off x="247707" y="428739"/>
            <a:ext cx="452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Quan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sát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danh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sách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="" xmlns:a16="http://schemas.microsoft.com/office/drawing/2014/main" id="{C6AB0A38-F60D-4A38-B702-7A7EE036D957}"/>
              </a:ext>
            </a:extLst>
          </p:cNvPr>
          <p:cNvSpPr txBox="1"/>
          <p:nvPr/>
        </p:nvSpPr>
        <p:spPr>
          <a:xfrm>
            <a:off x="557423" y="3797931"/>
            <a:ext cx="4234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Hình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ảnh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trên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thể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hiện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gì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?</a:t>
            </a:r>
            <a:endParaRPr lang="zh-CN" altLang="en-US" sz="4400" dirty="0">
              <a:solidFill>
                <a:srgbClr val="FF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9" name="文本框 18">
            <a:extLst>
              <a:ext uri="{FF2B5EF4-FFF2-40B4-BE49-F238E27FC236}">
                <a16:creationId xmlns="" xmlns:a16="http://schemas.microsoft.com/office/drawing/2014/main" id="{F455BC44-4411-405E-A9C9-ABB2FE4070C5}"/>
              </a:ext>
            </a:extLst>
          </p:cNvPr>
          <p:cNvSpPr txBox="1"/>
          <p:nvPr/>
        </p:nvSpPr>
        <p:spPr>
          <a:xfrm>
            <a:off x="207700" y="3436567"/>
            <a:ext cx="4959480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733" dirty="0" err="1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Hình</a:t>
            </a:r>
            <a:r>
              <a:rPr lang="en-US" altLang="zh-CN" sz="3733" dirty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ảnh</a:t>
            </a:r>
            <a:r>
              <a:rPr lang="en-US" altLang="zh-CN" sz="3733" dirty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trên</a:t>
            </a:r>
            <a:r>
              <a:rPr lang="en-US" altLang="zh-CN" sz="3733" dirty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thể</a:t>
            </a:r>
            <a:r>
              <a:rPr lang="en-US" altLang="zh-CN" sz="3733" dirty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hiện</a:t>
            </a:r>
            <a:r>
              <a:rPr lang="en-US" altLang="zh-CN" sz="3733" dirty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một</a:t>
            </a:r>
            <a:r>
              <a:rPr lang="en-US" altLang="zh-CN" sz="3733" dirty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danh</a:t>
            </a:r>
            <a:r>
              <a:rPr lang="en-US" altLang="zh-CN" sz="3733" dirty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sách</a:t>
            </a:r>
            <a:r>
              <a:rPr lang="en-US" altLang="zh-CN" sz="3733" dirty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các</a:t>
            </a:r>
            <a:r>
              <a:rPr lang="en-US" altLang="zh-CN" sz="3733" dirty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bạn</a:t>
            </a:r>
            <a:r>
              <a:rPr lang="en-US" altLang="zh-CN" sz="3733" dirty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733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733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33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733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733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733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2A</a:t>
            </a:r>
            <a:endParaRPr lang="zh-CN" altLang="en-US" sz="3733" dirty="0">
              <a:solidFill>
                <a:srgbClr val="7030A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2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=""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2639" y="3429000"/>
            <a:ext cx="6836715" cy="31958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A7B81DD-68B5-4757-A73A-AB71925754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1748" y="1488904"/>
            <a:ext cx="5968501" cy="27800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3CD0B8C-DAEA-4549-9DD1-443558E7D5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1080" y="529716"/>
            <a:ext cx="2389839" cy="9591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4411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1.potx" id="{686BFE9D-0620-4036-A638-EF6EF9C97193}" vid="{3A6DB355-AB88-4F00-A581-7F597D416C5D}"/>
    </a:ext>
  </a:extLst>
</a:theme>
</file>

<file path=ppt/theme/theme10.xml><?xml version="1.0" encoding="utf-8"?>
<a:theme xmlns:a="http://schemas.openxmlformats.org/drawingml/2006/main" name="10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1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859</Words>
  <Application>Microsoft Office PowerPoint</Application>
  <PresentationFormat>Custom</PresentationFormat>
  <Paragraphs>131</Paragraphs>
  <Slides>32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PPT定制1801380800</vt:lpstr>
      <vt:lpstr>Khởi động</vt:lpstr>
      <vt:lpstr>Hoạt động</vt:lpstr>
      <vt:lpstr>9_www.33ppt.com</vt:lpstr>
      <vt:lpstr>3_Office 主题</vt:lpstr>
      <vt:lpstr>2_Khởi động</vt:lpstr>
      <vt:lpstr>2_Office 主题</vt:lpstr>
      <vt:lpstr>1_Hoạt động</vt:lpstr>
      <vt:lpstr>5_Office 主题</vt:lpstr>
      <vt:lpstr>10_www.33ppt.com</vt:lpstr>
      <vt:lpstr>第一PPT，www.1ppt.com</vt:lpstr>
      <vt:lpstr>7_Office 主题</vt:lpstr>
      <vt:lpstr>包图主题2</vt:lpstr>
      <vt:lpstr>1_Office 主题​​</vt:lpstr>
      <vt:lpstr>11_www.33ppt.com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Lan Hương</dc:creator>
  <cp:keywords>TV CTST 2</cp:keywords>
  <dc:description>Tài liệu lưu hành nội bộ. Vui lòng không chia sẻ hoặc tải lên websites, FB.</dc:description>
  <cp:lastModifiedBy>Le Hang</cp:lastModifiedBy>
  <cp:revision>255</cp:revision>
  <dcterms:created xsi:type="dcterms:W3CDTF">2021-05-25T14:46:27Z</dcterms:created>
  <dcterms:modified xsi:type="dcterms:W3CDTF">2021-11-29T05:30:55Z</dcterms:modified>
</cp:coreProperties>
</file>